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1" r:id="rId4"/>
    <p:sldId id="263" r:id="rId5"/>
    <p:sldId id="278" r:id="rId6"/>
    <p:sldId id="264" r:id="rId7"/>
    <p:sldId id="265" r:id="rId8"/>
    <p:sldId id="266" r:id="rId9"/>
    <p:sldId id="270" r:id="rId10"/>
    <p:sldId id="271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BE26-5488-449D-B027-28729787A3AA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B5D11-9A52-4211-830C-811F20A428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3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2686a6e89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72686a6e89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72686a6e89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72686a6e89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3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72686a6e8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72686a6e8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2686a6e89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72686a6e89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86a6e89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86a6e89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72686a6e89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72686a6e89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2686a6e89_1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2686a6e89_1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B9E1B-0D79-4B13-98D0-38F010D86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1DED5-42A9-4A4D-9D0B-8E0E970B3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D6C9A2-B148-4643-9502-376D7B10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F98831-3EAF-4F53-A9E4-74E857F6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9224EC-C710-4BD2-801A-5D81665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414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3CA63-7A18-44C1-998E-D1D28237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6FC2E0-F187-4E9A-9E55-F20865119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7BF551-0295-4165-B8D0-830F14DFB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EC691A-3EFD-439B-887D-02A587A8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F00D1D-FCF3-449A-A8E7-C8A46465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06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84CC2F-CF8B-41C4-871A-802C3B2D0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BEC0B0-16AC-483D-86D4-A3C70C2DC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940049-4143-4B69-A15B-EC32C742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C3F29E-460D-4F4E-BF12-FAF8DA83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44DC56-6498-44FA-BAA2-FFE21518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613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371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43351-9C1E-493D-B36C-59903AAD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8B574-23C1-4AAA-BEE3-E0A3CA93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41F37-10D9-4E25-B551-735C2F1B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553B05-11BB-43E1-ABED-5A8427E7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954B07-A14D-46B3-9EA6-BF2F9D255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85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3C3C2-D2A0-47DC-810F-624CC434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587008-BE4A-476D-BF01-DC978D49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479CB7-E97B-48F6-BDAF-4AB99851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51CCD9-262E-4DB3-82EB-B6D949B3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8394F7-ADDE-4888-B636-E7DD68D0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398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DFC7C-CB71-47BD-9290-EF80477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5891D-DB79-474D-8230-1735CFDAE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793578-5B1E-4C85-B381-F023ADAD7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10B65E-13ED-4F9C-B439-B2C0E921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5580DD-997F-44FC-8E47-57B04B1C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8C5EA0-CB46-465F-BF26-8B564605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866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DFC0C-7FDA-48CD-A4ED-2DE1B976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291359-0920-4224-85EA-8099803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30DB17-CFB8-4AE6-BAE4-4F34663B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9B6E52-1E2C-4261-B2A3-295EAA4BB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2692B9-5403-4C46-B0BA-C6364A988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3D97606-03EA-489B-B2FA-98BB7D41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03A8C2C-43FD-475B-8195-878EB4B9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CE4B16-6311-4478-B5AF-40B4346F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7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DA767-A774-4ADD-8014-42D5D89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DCBA9E9-3A5C-45A8-9449-F84243DA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42EE85-3CFC-424E-848C-083812C7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FADD22-3523-4BDA-90A7-EB958D7B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81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3E1648-4D0D-42BF-8A34-BB5E4B4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22EE05B-71A1-4E5D-94BB-A3E5E648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7E1F6-E090-4074-A733-8DE30113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992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7D8E1-7A0E-489F-90BB-AD3AA4DC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AEE45C-FFF7-4E67-BCC7-2FEB8127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9CBEE1-6374-4AFA-9C9E-125DE6D4E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A9A8B6-292F-4EE8-96E2-C36328BC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5132C2-9B62-4488-9800-60FE61F9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AF896C-B29D-4B59-B87A-79863B8F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150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FEFE3-8212-4E9C-8B04-C5BA86EA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0731A9-546F-460F-BA0C-21465425C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8B55F8-EC85-46E3-822B-EB72E915D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BDEAB2-0BED-4651-880D-D332BBF3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07D5B1-8F88-4AB0-927B-0A0A80FF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DE1874-17A4-4A9C-BECF-905270CC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530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FB8ACC7-DD09-4C62-8603-FBD7C156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D0CA26-1BE2-4DCF-B73F-E0372C5C4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50E36-FF35-413B-A3F2-98ED998B3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F33CE-E9FC-4CB6-8D4F-3F5ABEAA06A8}" type="datetimeFigureOut">
              <a:rPr lang="es-CL" smtClean="0"/>
              <a:t>10-02-2025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E1B246-CC6A-4365-B07B-D1AC4D74E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8928EE-21D2-4F15-88C3-0226CD5EB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A37E4-1C75-4518-B637-5D434CEB508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465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5399F-0B55-4C1D-88A7-810947D5A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3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CL" sz="4400" b="1" dirty="0"/>
              <a:t>Curso: Análisis de Big Data con Inteligencia Artificial</a:t>
            </a:r>
            <a:br>
              <a:rPr lang="es-CL" sz="4400" b="1" dirty="0"/>
            </a:br>
            <a:r>
              <a:rPr lang="es-CL" sz="4400" b="1" dirty="0"/>
              <a:t>3. Fundamentos de Deep </a:t>
            </a:r>
            <a:r>
              <a:rPr lang="es-CL" sz="4400" b="1" dirty="0" err="1"/>
              <a:t>Learning</a:t>
            </a:r>
            <a:r>
              <a:rPr lang="es-CL" sz="4400" b="1" dirty="0"/>
              <a:t>.</a:t>
            </a:r>
            <a:br>
              <a:rPr lang="es-CL" sz="4400" b="1" dirty="0"/>
            </a:br>
            <a:endParaRPr lang="es-CL" sz="44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175EE9-AFAE-41D9-BD22-62BC2548B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306" y="5202238"/>
            <a:ext cx="9144000" cy="1655762"/>
          </a:xfrm>
        </p:spPr>
        <p:txBody>
          <a:bodyPr/>
          <a:lstStyle/>
          <a:p>
            <a:r>
              <a:rPr lang="es-CL" dirty="0"/>
              <a:t>Docente: Diego Miranda Olavarría</a:t>
            </a:r>
          </a:p>
          <a:p>
            <a:r>
              <a:rPr lang="es-CL" i="1" dirty="0"/>
              <a:t>Data </a:t>
            </a:r>
            <a:r>
              <a:rPr lang="es-CL" i="1" dirty="0" err="1"/>
              <a:t>Scientist</a:t>
            </a:r>
            <a:endParaRPr lang="es-CL" i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9BD5D4-CF1E-4E64-A649-F787AFFA4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3" y="51323"/>
            <a:ext cx="5967167" cy="21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Red neuronal </a:t>
            </a:r>
            <a:r>
              <a:rPr lang="es" dirty="0">
                <a:latin typeface="Sora"/>
                <a:ea typeface="Sora"/>
                <a:cs typeface="Sora"/>
                <a:sym typeface="Sora"/>
              </a:rPr>
              <a:t>con un dataset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body" idx="4294967295"/>
          </p:nvPr>
        </p:nvSpPr>
        <p:spPr>
          <a:xfrm>
            <a:off x="1" y="2948518"/>
            <a:ext cx="3814233" cy="16806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Scipy es una biblioteca de código abierto que nos da una serie de herramientas matemáticas para optimización, procesamiento de señales, interpolación…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2" name="Google Shape;542;p35"/>
          <p:cNvSpPr txBox="1">
            <a:spLocks noGrp="1"/>
          </p:cNvSpPr>
          <p:nvPr>
            <p:ph type="body" idx="4294967295"/>
          </p:nvPr>
        </p:nvSpPr>
        <p:spPr>
          <a:xfrm>
            <a:off x="8064501" y="2995085"/>
            <a:ext cx="4127500" cy="1477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Keras es una biblioteca de redes neuronales de código abierto que deriva de TensorFlow y facilita la implementación de Deep Learning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3" name="Google Shape;543;p35"/>
          <p:cNvSpPr txBox="1">
            <a:spLocks noGrp="1"/>
          </p:cNvSpPr>
          <p:nvPr>
            <p:ph type="body" idx="4294967295"/>
          </p:nvPr>
        </p:nvSpPr>
        <p:spPr>
          <a:xfrm>
            <a:off x="1" y="1272118"/>
            <a:ext cx="10875433" cy="11197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Hacer una red neuronal productiva desde cero con los métodos que hemos visto puede llegar a ser un tanto complejo y tardado. Por ello nos apoyaremos en el uso de dos bibliotecas de funciones muy usadas</a:t>
            </a:r>
            <a:endParaRPr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44" name="Google Shape;5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65" y="3030198"/>
            <a:ext cx="1024575" cy="10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6" y="2995217"/>
            <a:ext cx="1166433" cy="116643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537608" y="4094676"/>
            <a:ext cx="1433600" cy="79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267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Scipy</a:t>
            </a:r>
            <a:endParaRPr sz="2267" b="1" dirty="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7" name="Google Shape;547;p35"/>
          <p:cNvSpPr txBox="1"/>
          <p:nvPr/>
        </p:nvSpPr>
        <p:spPr>
          <a:xfrm>
            <a:off x="5737811" y="4139524"/>
            <a:ext cx="1314800" cy="79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267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Keras</a:t>
            </a:r>
            <a:endParaRPr sz="1467" dirty="0">
              <a:solidFill>
                <a:srgbClr val="004987"/>
              </a:solidFill>
            </a:endParaRPr>
          </a:p>
        </p:txBody>
      </p:sp>
      <p:pic>
        <p:nvPicPr>
          <p:cNvPr id="1026" name="Picture 2" descr="TensorFlow - Wikipedia, la enciclopedia libre">
            <a:extLst>
              <a:ext uri="{FF2B5EF4-FFF2-40B4-BE49-F238E27FC236}">
                <a16:creationId xmlns:a16="http://schemas.microsoft.com/office/drawing/2014/main" id="{FA06CAEE-ACA7-4AFD-A0BE-D9562B6B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4" y="4845450"/>
            <a:ext cx="1761065" cy="15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4ABF6DC-84D4-4133-AEEC-C5FB9B952554}"/>
              </a:ext>
            </a:extLst>
          </p:cNvPr>
          <p:cNvSpPr txBox="1"/>
          <p:nvPr/>
        </p:nvSpPr>
        <p:spPr>
          <a:xfrm>
            <a:off x="1724943" y="4824623"/>
            <a:ext cx="3815200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600"/>
              </a:spcAft>
              <a:buClr>
                <a:schemeClr val="dk1"/>
              </a:buClr>
              <a:buSzPts val="1800"/>
            </a:pPr>
            <a:r>
              <a:rPr lang="es-MX" sz="1600" dirty="0" err="1">
                <a:solidFill>
                  <a:schemeClr val="dk1"/>
                </a:solidFill>
                <a:latin typeface="Work Sans Medium"/>
                <a:sym typeface="Work Sans Medium"/>
              </a:rPr>
              <a:t>TensorFlow</a:t>
            </a:r>
            <a:r>
              <a:rPr lang="es-MX" sz="1600" dirty="0">
                <a:solidFill>
                  <a:schemeClr val="dk1"/>
                </a:solidFill>
                <a:latin typeface="Work Sans Medium"/>
                <a:sym typeface="Work Sans Medium"/>
              </a:rPr>
              <a:t> facilita la creación de modelos de aprendizaje automático para computadoras de escritorio, dispositivos móviles, la web y la nube, sin importar si eres principiante o experto.</a:t>
            </a:r>
            <a:endParaRPr lang="es-CL" sz="16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pic>
        <p:nvPicPr>
          <p:cNvPr id="1028" name="Picture 4" descr="OpenAI goes all-in on Facebook's Pytorch machine learning framework |  VentureBeat">
            <a:extLst>
              <a:ext uri="{FF2B5EF4-FFF2-40B4-BE49-F238E27FC236}">
                <a16:creationId xmlns:a16="http://schemas.microsoft.com/office/drawing/2014/main" id="{C11CB80C-F5BC-4AEC-A357-996CA095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143" y="4816492"/>
            <a:ext cx="1743004" cy="140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39B55D-FEDD-437E-B679-C3D9FF494736}"/>
              </a:ext>
            </a:extLst>
          </p:cNvPr>
          <p:cNvSpPr txBox="1"/>
          <p:nvPr/>
        </p:nvSpPr>
        <p:spPr>
          <a:xfrm>
            <a:off x="7436677" y="4465362"/>
            <a:ext cx="4646951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600"/>
              </a:spcAft>
              <a:buClr>
                <a:schemeClr val="dk1"/>
              </a:buClr>
              <a:buSzPts val="1800"/>
            </a:pPr>
            <a:r>
              <a:rPr lang="es-MX" sz="1600" dirty="0" err="1">
                <a:solidFill>
                  <a:schemeClr val="dk1"/>
                </a:solidFill>
                <a:latin typeface="Work Sans Medium"/>
                <a:sym typeface="Work Sans Medium"/>
              </a:rPr>
              <a:t>PyTorch</a:t>
            </a:r>
            <a:r>
              <a:rPr lang="es-MX" sz="1600" dirty="0">
                <a:solidFill>
                  <a:schemeClr val="dk1"/>
                </a:solidFill>
                <a:latin typeface="Work Sans Medium"/>
                <a:sym typeface="Work Sans Medium"/>
              </a:rPr>
              <a:t> es un marco de aprendizaje profundo de código abierto basado en software que se emplea para crear redes neuronales, combinando la biblioteca de aprendizaje automático (ML) de </a:t>
            </a:r>
            <a:r>
              <a:rPr lang="es-MX" sz="1600" dirty="0" err="1">
                <a:solidFill>
                  <a:schemeClr val="dk1"/>
                </a:solidFill>
                <a:latin typeface="Work Sans Medium"/>
                <a:sym typeface="Work Sans Medium"/>
              </a:rPr>
              <a:t>Torch</a:t>
            </a:r>
            <a:r>
              <a:rPr lang="es-MX" sz="1600" dirty="0">
                <a:solidFill>
                  <a:schemeClr val="dk1"/>
                </a:solidFill>
                <a:latin typeface="Work Sans Medium"/>
                <a:sym typeface="Work Sans Medium"/>
              </a:rPr>
              <a:t> con una API de alto nivel basada en Python</a:t>
            </a:r>
            <a:endParaRPr lang="es-CL" sz="16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2F89438-0746-4DD3-A522-BD713A901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0"/>
            <a:ext cx="121920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 txBox="1">
            <a:spLocks noGrp="1"/>
          </p:cNvSpPr>
          <p:nvPr>
            <p:ph type="title"/>
          </p:nvPr>
        </p:nvSpPr>
        <p:spPr>
          <a:xfrm>
            <a:off x="1634800" y="1050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s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Aplicaciones de las redes 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r>
              <a:rPr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neuronales en la vida real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body" idx="1"/>
          </p:nvPr>
        </p:nvSpPr>
        <p:spPr>
          <a:xfrm>
            <a:off x="2001425" y="2584375"/>
            <a:ext cx="6257600" cy="35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48722"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2267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Reconocimiento y clasificación: reconocimiento facial</a:t>
            </a:r>
            <a:endParaRPr sz="2267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48722"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2267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Predicción de sucesos y simulaciones: predicciones de precios.</a:t>
            </a:r>
            <a:endParaRPr sz="2267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48722"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2267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Ingeniería de control:  monitoreo y manipulación de robots</a:t>
            </a:r>
            <a:endParaRPr sz="2267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BCFCF6-ED34-4612-9419-F45C28FE7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1862099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700"/>
            </a:pPr>
            <a:r>
              <a:rPr lang="es" sz="3467" b="1" dirty="0">
                <a:latin typeface="Sora"/>
                <a:ea typeface="Sora"/>
                <a:cs typeface="Sora"/>
                <a:sym typeface="Sora"/>
              </a:rPr>
              <a:t>Introducción a </a:t>
            </a:r>
            <a:r>
              <a:rPr lang="es" b="1" dirty="0"/>
              <a:t>R</a:t>
            </a:r>
            <a:r>
              <a:rPr lang="es" sz="3467" dirty="0">
                <a:latin typeface="Sora"/>
                <a:ea typeface="Sora"/>
                <a:cs typeface="Sora"/>
                <a:sym typeface="Sora"/>
              </a:rPr>
              <a:t>edes Neuronales</a:t>
            </a:r>
            <a:endParaRPr sz="3467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8" name="Google Shape;448;p25"/>
          <p:cNvSpPr txBox="1">
            <a:spLocks noGrp="1"/>
          </p:cNvSpPr>
          <p:nvPr>
            <p:ph type="body" idx="4294967295"/>
          </p:nvPr>
        </p:nvSpPr>
        <p:spPr>
          <a:xfrm>
            <a:off x="1" y="1358900"/>
            <a:ext cx="5465233" cy="32423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s" sz="26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Las redes neuronales para Deep Learning tratan de imitar la forma en la que se conectan las neuronas humanas. </a:t>
            </a:r>
            <a:endParaRPr sz="2667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indent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6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 basa en por lo menos dos entradas, un sesgo y una función de activación.</a:t>
            </a:r>
            <a:endParaRPr sz="2667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49" name="Google Shape;449;p25"/>
          <p:cNvPicPr preferRelativeResize="0"/>
          <p:nvPr/>
        </p:nvPicPr>
        <p:blipFill rotWithShape="1">
          <a:blip r:embed="rId3">
            <a:alphaModFix/>
          </a:blip>
          <a:srcRect l="6597" t="5841" r="4961" b="15542"/>
          <a:stretch/>
        </p:blipFill>
        <p:spPr>
          <a:xfrm>
            <a:off x="6265469" y="1526258"/>
            <a:ext cx="5809127" cy="3368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352A7B-071E-44E6-94DF-37B1A84F8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Sigmoide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0" y="1030818"/>
            <a:ext cx="4785784" cy="34247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La función sigmoide solo genera números en el rango  (0,1) . Puedes pensar en ello como comprimir (−∞,+∞)  a  (0,1)−  los grandes números negativos se convierten en  ∼0, y los números positivos grandes se convierten en  ∼1.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" name="Google Shape;4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978" y="1300482"/>
            <a:ext cx="5996657" cy="4641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58CAA2-E774-4199-B697-BB2DC87E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4" y="4906222"/>
            <a:ext cx="3721620" cy="18417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DBE6A7-601E-4448-957C-A30104DCD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Softmax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1" y="1030818"/>
            <a:ext cx="5050367" cy="3729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MX" dirty="0"/>
              <a:t>La función </a:t>
            </a:r>
            <a:r>
              <a:rPr lang="es-MX" dirty="0" err="1"/>
              <a:t>Softmax</a:t>
            </a:r>
            <a:r>
              <a:rPr lang="es-MX" dirty="0"/>
              <a:t> es una función matemática que transforma un vector en una distribución de probabilidades. Es ampliamente utilizada en tareas de clasificación multiclase en aprendizaje profundo.</a:t>
            </a: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CBC7A1-5386-4E65-BCB9-7426FA4D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" y="4614250"/>
            <a:ext cx="33782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unción SoftMax: Activación para la clasificación - Jacar">
            <a:extLst>
              <a:ext uri="{FF2B5EF4-FFF2-40B4-BE49-F238E27FC236}">
                <a16:creationId xmlns:a16="http://schemas.microsoft.com/office/drawing/2014/main" id="{DDDF55D2-3823-4475-A29F-50D04C34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30" y="1354808"/>
            <a:ext cx="6123093" cy="465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65F881-2B8B-4966-B124-64821CE9C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Combinación </a:t>
            </a:r>
            <a:r>
              <a:rPr lang="es" dirty="0">
                <a:latin typeface="Sora"/>
                <a:ea typeface="Sora"/>
                <a:cs typeface="Sora"/>
                <a:sym typeface="Sora"/>
              </a:rPr>
              <a:t>de neuronas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96" name="Google Shape;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449" y="1911107"/>
            <a:ext cx="5396953" cy="303578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8"/>
          <p:cNvSpPr txBox="1"/>
          <p:nvPr/>
        </p:nvSpPr>
        <p:spPr>
          <a:xfrm>
            <a:off x="0" y="1620098"/>
            <a:ext cx="6213237" cy="460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algn="just">
              <a:lnSpc>
                <a:spcPct val="115000"/>
              </a:lnSpc>
              <a:spcAft>
                <a:spcPts val="1600"/>
              </a:spcAft>
            </a:pPr>
            <a:r>
              <a:rPr lang="es" sz="2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Una red neuronal no es más que un conjunto de neuronas conectadas entre sí. </a:t>
            </a:r>
          </a:p>
          <a:p>
            <a:pPr algn="just">
              <a:lnSpc>
                <a:spcPct val="115000"/>
              </a:lnSpc>
              <a:spcAft>
                <a:spcPts val="1600"/>
              </a:spcAft>
            </a:pPr>
            <a:r>
              <a:rPr lang="es" sz="2400" dirty="0">
                <a:solidFill>
                  <a:schemeClr val="dk1"/>
                </a:solidFill>
                <a:latin typeface="Work Sans Medium"/>
                <a:sym typeface="Work Sans Medium"/>
              </a:rPr>
              <a:t>Estas neuronas o nodos estan organizados en 3 capas: </a:t>
            </a:r>
          </a:p>
          <a:p>
            <a:pPr marL="457189" indent="-457189" algn="just">
              <a:lnSpc>
                <a:spcPct val="115000"/>
              </a:lnSpc>
              <a:spcAft>
                <a:spcPts val="1600"/>
              </a:spcAft>
              <a:buAutoNum type="arabicParenR"/>
            </a:pPr>
            <a:r>
              <a:rPr lang="es" sz="2400" dirty="0">
                <a:solidFill>
                  <a:schemeClr val="dk1"/>
                </a:solidFill>
                <a:latin typeface="Work Sans Medium"/>
                <a:sym typeface="Work Sans Medium"/>
              </a:rPr>
              <a:t>Capa de entrada o Input Layer</a:t>
            </a:r>
          </a:p>
          <a:p>
            <a:pPr marL="457189" indent="-457189" algn="just">
              <a:lnSpc>
                <a:spcPct val="115000"/>
              </a:lnSpc>
              <a:spcAft>
                <a:spcPts val="1600"/>
              </a:spcAft>
              <a:buAutoNum type="arabicParenR"/>
            </a:pPr>
            <a:r>
              <a:rPr lang="es" sz="2400" dirty="0">
                <a:solidFill>
                  <a:schemeClr val="dk1"/>
                </a:solidFill>
                <a:latin typeface="Work Sans Medium"/>
                <a:sym typeface="Work Sans Medium"/>
              </a:rPr>
              <a:t>Capas ocultas o Hidden Layer</a:t>
            </a:r>
          </a:p>
          <a:p>
            <a:pPr marL="457189" indent="-457189" algn="just">
              <a:lnSpc>
                <a:spcPct val="115000"/>
              </a:lnSpc>
              <a:spcAft>
                <a:spcPts val="1600"/>
              </a:spcAft>
              <a:buAutoNum type="arabicParenR"/>
            </a:pPr>
            <a:r>
              <a:rPr lang="es" sz="2400" dirty="0">
                <a:solidFill>
                  <a:schemeClr val="dk1"/>
                </a:solidFill>
                <a:latin typeface="Work Sans Medium"/>
                <a:sym typeface="Work Sans Medium"/>
              </a:rPr>
              <a:t>Capa de salida u Output Layer</a:t>
            </a:r>
            <a:endParaRPr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08914F-65D0-4552-BA59-8D1A39B4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Capas en una red neuronal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549733" y="1442201"/>
            <a:ext cx="8520800" cy="81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Existen tres capas dentro de las redes neuronales: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692169" y="2216167"/>
            <a:ext cx="3314800" cy="8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667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entrada:</a:t>
            </a:r>
            <a:endParaRPr sz="16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4483100" y="2216151"/>
            <a:ext cx="3000000" cy="8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667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oculta: </a:t>
            </a:r>
            <a:endParaRPr sz="16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8464551" y="2216151"/>
            <a:ext cx="3000000" cy="8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2667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salida:</a:t>
            </a:r>
            <a:endParaRPr sz="16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768351" y="2882900"/>
            <a:ext cx="3000000" cy="138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18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datos de los que se alimentará la red neuronal.</a:t>
            </a:r>
            <a:endParaRPr sz="1867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4483100" y="2806701"/>
            <a:ext cx="3314800" cy="279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18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tener N capas con N neuronas que alimentarán a la siguiente capa. </a:t>
            </a:r>
            <a:r>
              <a:rPr lang="es" sz="2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</a:t>
            </a:r>
            <a:r>
              <a:rPr lang="es" sz="18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decir, los resultados de la capa 1 alimentan los de la capa 2 y así sucesivamente</a:t>
            </a:r>
            <a:endParaRPr sz="1867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9" name="Google Shape;509;p29"/>
          <p:cNvSpPr txBox="1"/>
          <p:nvPr/>
        </p:nvSpPr>
        <p:spPr>
          <a:xfrm>
            <a:off x="8540725" y="2806701"/>
            <a:ext cx="3000000" cy="105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s" sz="1867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resultados de la red neuronal</a:t>
            </a:r>
            <a:endParaRPr sz="1867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76A645-E2EF-40EA-9AED-8D586B245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62" y="1753055"/>
            <a:ext cx="8561677" cy="48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9ADB852-A4F1-46E7-B225-C22900D6180E}"/>
              </a:ext>
            </a:extLst>
          </p:cNvPr>
          <p:cNvSpPr txBox="1"/>
          <p:nvPr/>
        </p:nvSpPr>
        <p:spPr>
          <a:xfrm>
            <a:off x="270934" y="225778"/>
            <a:ext cx="8444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dk1"/>
                </a:solidFill>
                <a:latin typeface="Work Sans Medium"/>
              </a:rPr>
              <a:t>Imagina</a:t>
            </a:r>
            <a:r>
              <a:rPr lang="en-US" sz="2400" dirty="0">
                <a:solidFill>
                  <a:schemeClr val="dk1"/>
                </a:solidFill>
                <a:latin typeface="Work Sans Medium"/>
              </a:rPr>
              <a:t> que </a:t>
            </a:r>
            <a:r>
              <a:rPr lang="en-US" sz="2400" dirty="0" err="1">
                <a:solidFill>
                  <a:schemeClr val="dk1"/>
                </a:solidFill>
                <a:latin typeface="Work Sans Medium"/>
              </a:rPr>
              <a:t>creamos</a:t>
            </a:r>
            <a:r>
              <a:rPr lang="en-US" sz="2400" dirty="0">
                <a:solidFill>
                  <a:schemeClr val="dk1"/>
                </a:solidFill>
                <a:latin typeface="Work Sans Medium"/>
              </a:rPr>
              <a:t> una red neuronal para </a:t>
            </a:r>
            <a:r>
              <a:rPr lang="en-US" sz="2400" dirty="0" err="1">
                <a:solidFill>
                  <a:schemeClr val="dk1"/>
                </a:solidFill>
                <a:latin typeface="Work Sans Medium"/>
              </a:rPr>
              <a:t>clasificar</a:t>
            </a:r>
            <a:r>
              <a:rPr lang="en-US" sz="2400" dirty="0">
                <a:solidFill>
                  <a:schemeClr val="dk1"/>
                </a:solidFill>
                <a:latin typeface="Work Sans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Work Sans Medium"/>
              </a:rPr>
              <a:t>piñas</a:t>
            </a:r>
            <a:r>
              <a:rPr lang="en-US" sz="2400" dirty="0">
                <a:solidFill>
                  <a:schemeClr val="dk1"/>
                </a:solidFill>
                <a:latin typeface="Work Sans Medium"/>
              </a:rPr>
              <a:t> y manzanas</a:t>
            </a:r>
            <a:endParaRPr lang="es-CL" sz="2400" dirty="0">
              <a:solidFill>
                <a:schemeClr val="dk1"/>
              </a:solidFill>
              <a:latin typeface="Work Sans Medium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B018F8-B04C-45D0-9C29-02268EBEA1BC}"/>
              </a:ext>
            </a:extLst>
          </p:cNvPr>
          <p:cNvSpPr txBox="1"/>
          <p:nvPr/>
        </p:nvSpPr>
        <p:spPr>
          <a:xfrm>
            <a:off x="1508195" y="3314418"/>
            <a:ext cx="111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PESO</a:t>
            </a:r>
            <a:endParaRPr lang="es-CL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BFC740-7ADE-4727-BA8A-2052B90572E8}"/>
              </a:ext>
            </a:extLst>
          </p:cNvPr>
          <p:cNvSpPr txBox="1"/>
          <p:nvPr/>
        </p:nvSpPr>
        <p:spPr>
          <a:xfrm>
            <a:off x="1426915" y="4913598"/>
            <a:ext cx="1110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</a:t>
            </a:r>
            <a:endParaRPr lang="es-CL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5A70E8-8AA6-4D70-A50F-699522B41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 idx="4294967295"/>
          </p:nvPr>
        </p:nvSpPr>
        <p:spPr>
          <a:xfrm>
            <a:off x="0" y="266700"/>
            <a:ext cx="7484533" cy="7641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Machine Learning vs Deep Learning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4294967295"/>
          </p:nvPr>
        </p:nvSpPr>
        <p:spPr>
          <a:xfrm>
            <a:off x="0" y="2154768"/>
            <a:ext cx="4870451" cy="29612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usar pequeñas cantidades de datos para hacer predicciones</a:t>
            </a:r>
            <a:endParaRPr sz="2133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trabajar en máquinas de gama baja</a:t>
            </a:r>
            <a:endParaRPr sz="2133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Requiere que los usuarios identifiquen y creen con precisión las características</a:t>
            </a:r>
            <a:endParaRPr sz="2133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Poco tiempo para entrenar</a:t>
            </a:r>
            <a:endParaRPr sz="2133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body" idx="4294967295"/>
          </p:nvPr>
        </p:nvSpPr>
        <p:spPr>
          <a:xfrm>
            <a:off x="7029451" y="1951567"/>
            <a:ext cx="5162549" cy="33612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Necesita usar grandes cantidades de datos</a:t>
            </a:r>
            <a:endParaRPr sz="21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Depende de máquinas de gama alta. Una GPU puede optimizar las operaciones</a:t>
            </a:r>
            <a:endParaRPr sz="21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Aprende funciones de alto nivel a partir de datos y crea nuevas funciones por sí mismo</a:t>
            </a:r>
            <a:endParaRPr sz="21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09585" indent="-440256">
              <a:spcBef>
                <a:spcPts val="0"/>
              </a:spcBef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21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lo general, lleva mucho tiempo entrenarlo</a:t>
            </a:r>
            <a:endParaRPr sz="21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9114CE-31F4-42DA-B5E5-FAE7D1A00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229" y="-5765"/>
            <a:ext cx="1545771" cy="7417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563</Words>
  <Application>Microsoft Office PowerPoint</Application>
  <PresentationFormat>Panorámica</PresentationFormat>
  <Paragraphs>50</Paragraphs>
  <Slides>10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Sora</vt:lpstr>
      <vt:lpstr>Work Sans</vt:lpstr>
      <vt:lpstr>Work Sans Medium</vt:lpstr>
      <vt:lpstr>Tema de Office</vt:lpstr>
      <vt:lpstr>Curso: Análisis de Big Data con Inteligencia Artificial 3. Fundamentos de Deep Learning. </vt:lpstr>
      <vt:lpstr>Aplicaciones de las redes  neuronales en la vida real</vt:lpstr>
      <vt:lpstr>Introducción a Redes Neuronales</vt:lpstr>
      <vt:lpstr>Sigmoide</vt:lpstr>
      <vt:lpstr>Softmax</vt:lpstr>
      <vt:lpstr>Combinación de neuronas</vt:lpstr>
      <vt:lpstr>Capas en una red neuronal</vt:lpstr>
      <vt:lpstr>Presentación de PowerPoint</vt:lpstr>
      <vt:lpstr>Machine Learning vs Deep Learning</vt:lpstr>
      <vt:lpstr>Red neuronal con un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las redes  neuronales en la vida real</dc:title>
  <dc:creator>DIEGO MIRANDA OLAVARRIA</dc:creator>
  <cp:lastModifiedBy>DIEGO MIRANDA OLAVARRIA</cp:lastModifiedBy>
  <cp:revision>4</cp:revision>
  <dcterms:created xsi:type="dcterms:W3CDTF">2025-02-10T18:50:01Z</dcterms:created>
  <dcterms:modified xsi:type="dcterms:W3CDTF">2025-02-10T18:57:28Z</dcterms:modified>
</cp:coreProperties>
</file>